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  <p:sldMasterId id="2147483713" r:id="rId2"/>
    <p:sldMasterId id="2147483833" r:id="rId3"/>
  </p:sldMasterIdLst>
  <p:sldIdLst>
    <p:sldId id="256" r:id="rId4"/>
    <p:sldId id="257" r:id="rId5"/>
    <p:sldId id="259" r:id="rId6"/>
    <p:sldId id="268" r:id="rId7"/>
    <p:sldId id="260" r:id="rId8"/>
    <p:sldId id="270" r:id="rId9"/>
    <p:sldId id="261" r:id="rId10"/>
    <p:sldId id="263" r:id="rId11"/>
    <p:sldId id="272" r:id="rId12"/>
    <p:sldId id="264" r:id="rId13"/>
    <p:sldId id="265" r:id="rId14"/>
    <p:sldId id="274" r:id="rId15"/>
    <p:sldId id="273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12" autoAdjust="0"/>
    <p:restoredTop sz="94182" autoAdjust="0"/>
  </p:normalViewPr>
  <p:slideViewPr>
    <p:cSldViewPr snapToGrid="0">
      <p:cViewPr varScale="1">
        <p:scale>
          <a:sx n="65" d="100"/>
          <a:sy n="65" d="100"/>
        </p:scale>
        <p:origin x="8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133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9317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97723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58666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747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2382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00445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5509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2838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21035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22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92404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57832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62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14233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84369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13955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ru-RU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44912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26228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16839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5438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8205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3417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59636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3252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0092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28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8799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1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11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4178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1642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5096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4581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3019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3650CFEE-A828-4A85-9F10-676442F96EEB}" type="datetimeFigureOut">
              <a:rPr lang="ru-RU" smtClean="0"/>
              <a:t>15.06.2018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2112FFED-F029-413C-9E37-E0F5FDB1F1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395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4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science.sciencemag.org/content/suppl/2014/07/30/345.6196.558.DC1" TargetMode="Externa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51560" y="1262743"/>
            <a:ext cx="9966960" cy="3205288"/>
          </a:xfrm>
        </p:spPr>
        <p:txBody>
          <a:bodyPr/>
          <a:lstStyle/>
          <a:p>
            <a:r>
              <a:rPr lang="ru-RU" sz="7200" dirty="0" smtClean="0"/>
              <a:t>Сетевая структура истории культуры</a:t>
            </a:r>
            <a:endParaRPr lang="ru-RU" sz="72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69848" y="4468030"/>
            <a:ext cx="7891272" cy="771627"/>
          </a:xfrm>
        </p:spPr>
        <p:txBody>
          <a:bodyPr>
            <a:normAutofit/>
          </a:bodyPr>
          <a:lstStyle/>
          <a:p>
            <a:r>
              <a:rPr lang="ru-RU" dirty="0" smtClean="0"/>
              <a:t>МРКИ 17</a:t>
            </a:r>
            <a:br>
              <a:rPr lang="ru-RU" dirty="0" smtClean="0"/>
            </a:br>
            <a:r>
              <a:rPr lang="ru-RU" dirty="0" smtClean="0"/>
              <a:t>Яковлева Юлия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4191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50329" t="50445"/>
          <a:stretch/>
        </p:blipFill>
        <p:spPr>
          <a:xfrm>
            <a:off x="6255657" y="373381"/>
            <a:ext cx="5063488" cy="52753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50329" t="-1518" b="50935"/>
          <a:stretch/>
        </p:blipFill>
        <p:spPr>
          <a:xfrm>
            <a:off x="696685" y="224246"/>
            <a:ext cx="5100733" cy="54245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394994" y="5403146"/>
            <a:ext cx="57041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 smtClean="0"/>
          </a:p>
          <a:p>
            <a:r>
              <a:rPr lang="en-US" sz="1600" dirty="0"/>
              <a:t>Death-share plots for locations </a:t>
            </a:r>
            <a:r>
              <a:rPr lang="en-US" sz="1600" dirty="0" smtClean="0"/>
              <a:t>from</a:t>
            </a:r>
            <a:r>
              <a:rPr lang="ru-RU" sz="1600" dirty="0" smtClean="0"/>
              <a:t> </a:t>
            </a:r>
            <a:r>
              <a:rPr lang="en-US" sz="1600" dirty="0" smtClean="0"/>
              <a:t>before </a:t>
            </a:r>
            <a:r>
              <a:rPr lang="en-US" sz="1600" dirty="0"/>
              <a:t>1300 to 2012 CE </a:t>
            </a:r>
            <a:r>
              <a:rPr lang="en-US" sz="1600" dirty="0" smtClean="0"/>
              <a:t>confirm</a:t>
            </a:r>
            <a:r>
              <a:rPr lang="ru-RU" sz="1600" dirty="0" smtClean="0"/>
              <a:t> </a:t>
            </a:r>
            <a:r>
              <a:rPr lang="en-US" sz="1600" dirty="0" smtClean="0"/>
              <a:t>that </a:t>
            </a:r>
            <a:r>
              <a:rPr lang="en-US" sz="1600" dirty="0"/>
              <a:t>France is characterized by a winner-takes-all regime, where Paris takes in a substantial and almost constant share of notable individuals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6386285" y="5763211"/>
            <a:ext cx="509192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Germany, in contrast, is characterized by a subcritical fit-gets-richer regime, where no center surpasses 19% in any given century.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5227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02" y="996013"/>
            <a:ext cx="11848965" cy="37541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Прямоугольник 4"/>
          <p:cNvSpPr/>
          <p:nvPr/>
        </p:nvSpPr>
        <p:spPr>
          <a:xfrm>
            <a:off x="145142" y="92462"/>
            <a:ext cx="117710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Temporal </a:t>
            </a:r>
            <a:r>
              <a:rPr lang="en-US" sz="2400" dirty="0"/>
              <a:t>death rate patterns in cultural centers reveal </a:t>
            </a:r>
            <a:r>
              <a:rPr lang="en-US" sz="2400" dirty="0" smtClean="0"/>
              <a:t>midterm</a:t>
            </a:r>
            <a:r>
              <a:rPr lang="ru-RU" sz="2400" dirty="0" smtClean="0"/>
              <a:t> </a:t>
            </a:r>
            <a:r>
              <a:rPr lang="en-US" sz="2400" dirty="0" smtClean="0"/>
              <a:t>trends</a:t>
            </a:r>
            <a:endParaRPr lang="ru-RU" sz="32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46194" y="4885912"/>
            <a:ext cx="1204685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dvTT9a5695f7"/>
              </a:rPr>
              <a:t>(</a:t>
            </a:r>
            <a:r>
              <a:rPr lang="en-US" sz="1600" dirty="0">
                <a:latin typeface="AdvTTf99636c8.B"/>
              </a:rPr>
              <a:t>A</a:t>
            </a:r>
            <a:r>
              <a:rPr lang="en-US" sz="1600" dirty="0">
                <a:latin typeface="AdvTT9a5695f7"/>
              </a:rPr>
              <a:t>) </a:t>
            </a:r>
            <a:r>
              <a:rPr lang="en-US" sz="1400" dirty="0">
                <a:latin typeface="AdvTT9a5695f7"/>
              </a:rPr>
              <a:t>English </a:t>
            </a:r>
            <a:r>
              <a:rPr lang="en-US" sz="1400" dirty="0" smtClean="0">
                <a:latin typeface="AdvTT9a5695f7"/>
              </a:rPr>
              <a:t>Google</a:t>
            </a:r>
            <a:r>
              <a:rPr lang="ru-RU" sz="1400" dirty="0" smtClean="0">
                <a:latin typeface="AdvTT9a5695f7"/>
              </a:rPr>
              <a:t> </a:t>
            </a:r>
            <a:r>
              <a:rPr lang="en-US" sz="1400" dirty="0" err="1" smtClean="0">
                <a:latin typeface="AdvTT9a5695f7"/>
              </a:rPr>
              <a:t>Ngram</a:t>
            </a:r>
            <a:r>
              <a:rPr lang="en-US" sz="1400" dirty="0" smtClean="0">
                <a:latin typeface="AdvTT9a5695f7"/>
              </a:rPr>
              <a:t> </a:t>
            </a:r>
            <a:r>
              <a:rPr lang="en-US" sz="1400" dirty="0">
                <a:latin typeface="AdvTT9a5695f7"/>
              </a:rPr>
              <a:t>trajectory for the pattern </a:t>
            </a:r>
            <a:r>
              <a:rPr lang="en-US" sz="1400" dirty="0">
                <a:latin typeface="AdvTT9a5695f7+20"/>
              </a:rPr>
              <a:t>“</a:t>
            </a:r>
            <a:r>
              <a:rPr lang="en-US" sz="1400" dirty="0">
                <a:latin typeface="AdvTT9a5695f7"/>
              </a:rPr>
              <a:t>Paris in {year}</a:t>
            </a:r>
            <a:r>
              <a:rPr lang="en-US" sz="1400" dirty="0">
                <a:latin typeface="AdvTT9a5695f7+20"/>
              </a:rPr>
              <a:t>” </a:t>
            </a:r>
            <a:r>
              <a:rPr lang="en-US" sz="1400" dirty="0">
                <a:latin typeface="AdvTT9a5695f7"/>
              </a:rPr>
              <a:t>from 1500 to 1995 CE. </a:t>
            </a:r>
            <a:r>
              <a:rPr lang="en-US" sz="1400" dirty="0" smtClean="0">
                <a:latin typeface="AdvTT9a5695f7"/>
              </a:rPr>
              <a:t>Dark</a:t>
            </a:r>
            <a:r>
              <a:rPr lang="ru-RU" sz="1400" dirty="0" smtClean="0">
                <a:latin typeface="AdvTT9a5695f7"/>
              </a:rPr>
              <a:t> </a:t>
            </a:r>
            <a:r>
              <a:rPr lang="en-US" sz="1400" dirty="0" smtClean="0">
                <a:latin typeface="AdvTT9a5695f7"/>
              </a:rPr>
              <a:t>spikes </a:t>
            </a:r>
            <a:r>
              <a:rPr lang="en-US" sz="1400" dirty="0">
                <a:latin typeface="AdvTT9a5695f7"/>
              </a:rPr>
              <a:t>point to </a:t>
            </a:r>
            <a:r>
              <a:rPr lang="en-US" sz="1400" dirty="0" smtClean="0">
                <a:latin typeface="AdvTT9a5695f7"/>
              </a:rPr>
              <a:t>outstanding historical </a:t>
            </a:r>
            <a:r>
              <a:rPr lang="en-US" sz="1400" dirty="0">
                <a:latin typeface="AdvTT9a5695f7"/>
              </a:rPr>
              <a:t>events in the </a:t>
            </a:r>
            <a:r>
              <a:rPr lang="en-US" sz="1400" dirty="0" smtClean="0">
                <a:latin typeface="AdvTT9a5695f7"/>
              </a:rPr>
              <a:t>city</a:t>
            </a:r>
            <a:endParaRPr lang="ru-RU" sz="40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43418" t="62847" r="52120" b="31796"/>
          <a:stretch/>
        </p:blipFill>
        <p:spPr>
          <a:xfrm>
            <a:off x="8636000" y="5224466"/>
            <a:ext cx="580572" cy="391886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6195" y="5280449"/>
            <a:ext cx="1204685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latin typeface="AdvTT9a5695f7"/>
              </a:rPr>
              <a:t>(</a:t>
            </a:r>
            <a:r>
              <a:rPr lang="en-US" sz="1400" dirty="0" smtClean="0">
                <a:latin typeface="AdvTT9a5695f7"/>
              </a:rPr>
              <a:t>B</a:t>
            </a:r>
            <a:r>
              <a:rPr lang="en-US" sz="1400" dirty="0">
                <a:latin typeface="AdvTT9a5695f7"/>
              </a:rPr>
              <a:t>) Paris death rate trajectories for FB total and AKL total </a:t>
            </a:r>
            <a:r>
              <a:rPr lang="en-US" sz="1400" dirty="0" smtClean="0">
                <a:latin typeface="AdvTT9a5695f7"/>
              </a:rPr>
              <a:t>indicate deviations </a:t>
            </a:r>
            <a:r>
              <a:rPr lang="en-US" sz="1400" dirty="0">
                <a:latin typeface="AdvTT9a5695f7"/>
              </a:rPr>
              <a:t>from the nearly constant </a:t>
            </a:r>
            <a:r>
              <a:rPr lang="en-US" sz="1400" dirty="0" smtClean="0">
                <a:latin typeface="AdvTT9a5695f7"/>
              </a:rPr>
              <a:t>fitness           </a:t>
            </a:r>
            <a:r>
              <a:rPr lang="ru-RU" sz="1400" dirty="0" smtClean="0">
                <a:latin typeface="AdvTT9a5695f7"/>
              </a:rPr>
              <a:t>. </a:t>
            </a:r>
            <a:r>
              <a:rPr lang="en-US" sz="1400" dirty="0">
                <a:latin typeface="AdvTT9a5695f7"/>
              </a:rPr>
              <a:t>Color </a:t>
            </a:r>
            <a:r>
              <a:rPr lang="en-US" sz="1400" dirty="0" smtClean="0">
                <a:latin typeface="AdvTT9a5695f7"/>
              </a:rPr>
              <a:t>indicates </a:t>
            </a:r>
            <a:r>
              <a:rPr lang="en-US" sz="1400" dirty="0">
                <a:latin typeface="AdvTT9a5695f7"/>
              </a:rPr>
              <a:t>periods of </a:t>
            </a:r>
            <a:r>
              <a:rPr lang="ru-RU" sz="1400" dirty="0" smtClean="0">
                <a:latin typeface="AdvTT9a5695f7"/>
              </a:rPr>
              <a:t/>
            </a:r>
            <a:br>
              <a:rPr lang="ru-RU" sz="1400" dirty="0" smtClean="0">
                <a:latin typeface="AdvTT9a5695f7"/>
              </a:rPr>
            </a:br>
            <a:r>
              <a:rPr lang="ru-RU" sz="1400" dirty="0" smtClean="0">
                <a:latin typeface="AdvTT9a5695f7"/>
              </a:rPr>
              <a:t>      </a:t>
            </a:r>
            <a:r>
              <a:rPr lang="en-US" sz="1400" dirty="0" smtClean="0">
                <a:latin typeface="AdvTT9a5695f7"/>
              </a:rPr>
              <a:t>accelerated </a:t>
            </a:r>
            <a:r>
              <a:rPr lang="en-US" sz="1400" dirty="0">
                <a:latin typeface="AdvTT9a5695f7"/>
              </a:rPr>
              <a:t>(bright) versus </a:t>
            </a:r>
            <a:r>
              <a:rPr lang="en-US" sz="1400" dirty="0" smtClean="0">
                <a:latin typeface="AdvTT9a5695f7"/>
              </a:rPr>
              <a:t>slower</a:t>
            </a:r>
            <a:r>
              <a:rPr lang="ru-RU" sz="1400" dirty="0" smtClean="0">
                <a:latin typeface="AdvTT9a5695f7"/>
              </a:rPr>
              <a:t> </a:t>
            </a:r>
            <a:r>
              <a:rPr lang="en-US" sz="1400" dirty="0" smtClean="0">
                <a:latin typeface="AdvTT9a5695f7"/>
              </a:rPr>
              <a:t>growth </a:t>
            </a:r>
            <a:r>
              <a:rPr lang="en-US" sz="1400" dirty="0">
                <a:latin typeface="AdvTT9a5695f7"/>
              </a:rPr>
              <a:t>(dark). The numbers at the ends of the trajectories indicate </a:t>
            </a:r>
            <a:r>
              <a:rPr lang="en-US" sz="1400" dirty="0" smtClean="0">
                <a:latin typeface="AdvTT9a5695f7"/>
              </a:rPr>
              <a:t>the</a:t>
            </a:r>
            <a:r>
              <a:rPr lang="ru-RU" sz="1400" dirty="0" smtClean="0">
                <a:latin typeface="AdvTT9a5695f7"/>
              </a:rPr>
              <a:t> </a:t>
            </a:r>
            <a:r>
              <a:rPr lang="en-US" sz="1400" dirty="0" smtClean="0">
                <a:latin typeface="AdvTT9a5695f7"/>
              </a:rPr>
              <a:t>respective </a:t>
            </a:r>
            <a:r>
              <a:rPr lang="en-US" sz="1400" dirty="0">
                <a:latin typeface="AdvTT9a5695f7"/>
              </a:rPr>
              <a:t>number of individuals</a:t>
            </a:r>
            <a:r>
              <a:rPr lang="en-US" sz="1400" dirty="0"/>
              <a:t>.</a:t>
            </a:r>
            <a:endParaRPr lang="ru-RU" sz="14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0" y="5834447"/>
            <a:ext cx="118700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>
                <a:latin typeface="AdvTT9a5695f7"/>
              </a:rPr>
              <a:t>(С) </a:t>
            </a:r>
            <a:r>
              <a:rPr lang="en-US" sz="1400" dirty="0" smtClean="0">
                <a:latin typeface="AdvTT9a5695f7"/>
              </a:rPr>
              <a:t>Trajectories </a:t>
            </a:r>
            <a:r>
              <a:rPr lang="en-US" sz="1400" dirty="0">
                <a:latin typeface="AdvTT9a5695f7"/>
              </a:rPr>
              <a:t>for FB governance and </a:t>
            </a:r>
            <a:r>
              <a:rPr lang="en-US" sz="1400" dirty="0" smtClean="0">
                <a:latin typeface="AdvTT9a5695f7"/>
              </a:rPr>
              <a:t>AKL</a:t>
            </a:r>
            <a:r>
              <a:rPr lang="ru-RU" sz="1400" dirty="0" smtClean="0">
                <a:latin typeface="AdvTT9a5695f7"/>
              </a:rPr>
              <a:t> </a:t>
            </a:r>
            <a:r>
              <a:rPr lang="en-US" sz="1400" dirty="0" smtClean="0">
                <a:latin typeface="AdvTT9a5695f7"/>
              </a:rPr>
              <a:t>architecture </a:t>
            </a:r>
            <a:r>
              <a:rPr lang="en-US" sz="1400" dirty="0">
                <a:latin typeface="AdvTT9a5695f7"/>
              </a:rPr>
              <a:t>positively correlate around the French Revolution from 1785 </a:t>
            </a:r>
            <a:r>
              <a:rPr lang="en-US" sz="1400" dirty="0" smtClean="0">
                <a:latin typeface="AdvTT9a5695f7"/>
              </a:rPr>
              <a:t>to</a:t>
            </a:r>
            <a:r>
              <a:rPr lang="ru-RU" sz="1400" dirty="0" smtClean="0">
                <a:latin typeface="AdvTT9a5695f7"/>
              </a:rPr>
              <a:t> </a:t>
            </a:r>
            <a:r>
              <a:rPr lang="en-US" sz="1400" dirty="0" smtClean="0">
                <a:latin typeface="AdvTT9a5695f7"/>
              </a:rPr>
              <a:t>1805 </a:t>
            </a:r>
            <a:r>
              <a:rPr lang="en-US" sz="1400" dirty="0">
                <a:latin typeface="AdvTT9a5695f7"/>
              </a:rPr>
              <a:t>(</a:t>
            </a:r>
            <a:r>
              <a:rPr lang="en-US" sz="1400" dirty="0">
                <a:latin typeface="AdvTT0e2ecae1.I"/>
              </a:rPr>
              <a:t>r </a:t>
            </a:r>
            <a:r>
              <a:rPr lang="en-US" sz="1400" dirty="0">
                <a:latin typeface="AdvTT9a5695f7"/>
              </a:rPr>
              <a:t>= 0.89), whereas FB </a:t>
            </a:r>
            <a:r>
              <a:rPr lang="ru-RU" sz="1400" dirty="0" smtClean="0">
                <a:latin typeface="AdvTT9a5695f7"/>
              </a:rPr>
              <a:t> </a:t>
            </a:r>
            <a:br>
              <a:rPr lang="ru-RU" sz="1400" dirty="0" smtClean="0">
                <a:latin typeface="AdvTT9a5695f7"/>
              </a:rPr>
            </a:br>
            <a:r>
              <a:rPr lang="ru-RU" sz="1400" dirty="0" smtClean="0">
                <a:latin typeface="AdvTT9a5695f7"/>
              </a:rPr>
              <a:t>      </a:t>
            </a:r>
            <a:r>
              <a:rPr lang="en-US" sz="1400" dirty="0" smtClean="0">
                <a:latin typeface="AdvTT9a5695f7"/>
              </a:rPr>
              <a:t>governance </a:t>
            </a:r>
            <a:r>
              <a:rPr lang="en-US" sz="1400" dirty="0">
                <a:latin typeface="AdvTT9a5695f7"/>
              </a:rPr>
              <a:t>and artists in AKL fine arts </a:t>
            </a:r>
            <a:r>
              <a:rPr lang="en-US" sz="1400" dirty="0" smtClean="0">
                <a:latin typeface="AdvTT9a5695f7"/>
              </a:rPr>
              <a:t>slightly</a:t>
            </a:r>
            <a:r>
              <a:rPr lang="ru-RU" sz="1400" dirty="0" smtClean="0">
                <a:latin typeface="AdvTT9a5695f7"/>
              </a:rPr>
              <a:t> </a:t>
            </a:r>
            <a:r>
              <a:rPr lang="en-US" sz="1400" dirty="0" smtClean="0">
                <a:latin typeface="AdvTT9a5695f7"/>
              </a:rPr>
              <a:t>negatively </a:t>
            </a:r>
            <a:r>
              <a:rPr lang="en-US" sz="1400" dirty="0">
                <a:latin typeface="AdvTT9a5695f7"/>
              </a:rPr>
              <a:t>correlate (</a:t>
            </a:r>
            <a:r>
              <a:rPr lang="en-US" sz="1400" dirty="0">
                <a:latin typeface="AdvTT0e2ecae1.I"/>
              </a:rPr>
              <a:t>r </a:t>
            </a:r>
            <a:r>
              <a:rPr lang="en-US" sz="1400" dirty="0">
                <a:latin typeface="AdvTT9a5695f7"/>
              </a:rPr>
              <a:t>= </a:t>
            </a:r>
            <a:r>
              <a:rPr lang="en-US" sz="1400" dirty="0">
                <a:latin typeface="AdvTT9a5695f7+20"/>
              </a:rPr>
              <a:t>–</a:t>
            </a:r>
            <a:r>
              <a:rPr lang="en-US" sz="1400" dirty="0">
                <a:latin typeface="AdvTT9a5695f7"/>
              </a:rPr>
              <a:t>0.34).</a:t>
            </a:r>
            <a:endParaRPr lang="ru-RU" sz="40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6357667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 smtClean="0">
                <a:latin typeface="AdvTT9a5695f7"/>
              </a:rPr>
              <a:t>(D) Trajectories </a:t>
            </a:r>
            <a:r>
              <a:rPr lang="en-US" sz="1400" dirty="0">
                <a:latin typeface="AdvTT9a5695f7"/>
              </a:rPr>
              <a:t>for AKL applied arts</a:t>
            </a:r>
            <a:r>
              <a:rPr lang="en-US" sz="1400" dirty="0" smtClean="0">
                <a:latin typeface="AdvTT9a5695f7"/>
              </a:rPr>
              <a:t>, AKL fine arts</a:t>
            </a:r>
            <a:r>
              <a:rPr lang="en-US" sz="1400" dirty="0">
                <a:latin typeface="AdvTT9a5695f7"/>
              </a:rPr>
              <a:t>, and FB performing arts.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166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9848" y="973393"/>
            <a:ext cx="10058400" cy="781370"/>
          </a:xfrm>
        </p:spPr>
        <p:txBody>
          <a:bodyPr>
            <a:normAutofit/>
          </a:bodyPr>
          <a:lstStyle/>
          <a:p>
            <a:r>
              <a:rPr lang="ru-RU" sz="3600" dirty="0" smtClean="0"/>
              <a:t>достоинства</a:t>
            </a:r>
            <a:endParaRPr lang="ru-RU" sz="3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9848" y="1754763"/>
            <a:ext cx="10058400" cy="1637366"/>
          </a:xfrm>
        </p:spPr>
        <p:txBody>
          <a:bodyPr>
            <a:normAutofit/>
          </a:bodyPr>
          <a:lstStyle/>
          <a:p>
            <a:pPr algn="just"/>
            <a:r>
              <a:rPr lang="ru-RU" sz="2800" dirty="0" smtClean="0"/>
              <a:t>Интересное исследование, наглядно и динамично демонстрирующее потоки перемещения известных людей на протяжении достаточно длительного периода.  </a:t>
            </a:r>
            <a:endParaRPr lang="ru-RU" sz="2800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1069848" y="3108812"/>
            <a:ext cx="10058400" cy="7813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 smtClean="0"/>
              <a:t>недостатки</a:t>
            </a:r>
            <a:endParaRPr lang="ru-RU" sz="3600" dirty="0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1069848" y="3890182"/>
            <a:ext cx="10058400" cy="1637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sz="2800" dirty="0" smtClean="0"/>
              <a:t>Не обсуждается тот факт, что известные люди в конце жизни или раньше могли уезжать из крупных культурных центров и умирать в менее известном месте. Следовательно, не всегда правомерно определять культурный центр по месту смерти известного человека.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433215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7220" y="1175657"/>
            <a:ext cx="3429581" cy="816719"/>
          </a:xfrm>
        </p:spPr>
        <p:txBody>
          <a:bodyPr>
            <a:normAutofit/>
          </a:bodyPr>
          <a:lstStyle/>
          <a:p>
            <a:r>
              <a:rPr lang="en-US" sz="4900" cap="none" dirty="0" smtClean="0"/>
              <a:t>References</a:t>
            </a:r>
            <a:r>
              <a:rPr lang="ru-RU" sz="4900" cap="none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M. </a:t>
            </a:r>
            <a:r>
              <a:rPr lang="en-US" sz="2400" dirty="0" err="1"/>
              <a:t>Schich</a:t>
            </a:r>
            <a:r>
              <a:rPr lang="en-US" sz="2400" dirty="0"/>
              <a:t>, C. Song, Y.-Y. </a:t>
            </a:r>
            <a:r>
              <a:rPr lang="en-US" sz="2400" dirty="0" err="1"/>
              <a:t>Ahn</a:t>
            </a:r>
            <a:r>
              <a:rPr lang="en-US" sz="2400" dirty="0"/>
              <a:t>, A. </a:t>
            </a:r>
            <a:r>
              <a:rPr lang="en-US" sz="2400" dirty="0" err="1"/>
              <a:t>Mirsky</a:t>
            </a:r>
            <a:r>
              <a:rPr lang="en-US" sz="2400" dirty="0"/>
              <a:t>, M. Martino, A.-L. </a:t>
            </a:r>
            <a:r>
              <a:rPr lang="en-US" sz="2400" dirty="0" err="1"/>
              <a:t>Barabasi</a:t>
            </a:r>
            <a:r>
              <a:rPr lang="en-US" sz="2400" dirty="0"/>
              <a:t>, D. </a:t>
            </a:r>
            <a:r>
              <a:rPr lang="en-US" sz="2400" dirty="0" err="1"/>
              <a:t>Helbing</a:t>
            </a:r>
            <a:r>
              <a:rPr lang="en-US" sz="2400" dirty="0"/>
              <a:t>. </a:t>
            </a:r>
            <a:r>
              <a:rPr lang="en-US" sz="2400" b="1" dirty="0"/>
              <a:t>A network framework of cultural history</a:t>
            </a:r>
            <a:r>
              <a:rPr lang="en-US" sz="2400" dirty="0"/>
              <a:t>. </a:t>
            </a:r>
            <a:r>
              <a:rPr lang="en-US" sz="2400" i="1" dirty="0"/>
              <a:t>Science</a:t>
            </a:r>
            <a:r>
              <a:rPr lang="en-US" sz="2400" dirty="0"/>
              <a:t>, </a:t>
            </a:r>
            <a:r>
              <a:rPr lang="en-US" sz="2400" dirty="0" smtClean="0"/>
              <a:t>2014</a:t>
            </a:r>
          </a:p>
          <a:p>
            <a:r>
              <a:rPr lang="en-US" sz="2400" dirty="0"/>
              <a:t>http://science.sciencemag.org/content/suppl/2014/07/30/345.6196.558.DC1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395023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40229" y="725714"/>
            <a:ext cx="10388019" cy="544648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800" dirty="0" smtClean="0"/>
              <a:t>	Процессы, которые двигают культурную историю, являются </a:t>
            </a:r>
            <a:r>
              <a:rPr lang="ru-RU" sz="2800" dirty="0"/>
              <a:t>продуктом сложных взаимодействий между большим количеством </a:t>
            </a:r>
            <a:r>
              <a:rPr lang="ru-RU" sz="2800" dirty="0" smtClean="0"/>
              <a:t>людей. </a:t>
            </a:r>
          </a:p>
          <a:p>
            <a:pPr marL="0" indent="0" algn="just">
              <a:buNone/>
            </a:pPr>
            <a:endParaRPr lang="ru-RU" sz="2800" dirty="0" smtClean="0"/>
          </a:p>
          <a:p>
            <a:pPr marL="0" indent="0" algn="just">
              <a:buNone/>
            </a:pPr>
            <a:r>
              <a:rPr lang="ru-RU" sz="2800" dirty="0" smtClean="0"/>
              <a:t>	И чтобы охарактеризовать эти процессы авторы реконструировали совокупную интеллектуальную мобильность в течение двух тысячелетий через места рождения и смерти более 150 000 известных людей.</a:t>
            </a:r>
          </a:p>
          <a:p>
            <a:pPr marL="0" indent="0" algn="just">
              <a:buNone/>
            </a:pPr>
            <a:endParaRPr lang="ru-RU" sz="2800" dirty="0" smtClean="0"/>
          </a:p>
          <a:p>
            <a:pPr marL="0" indent="0" algn="just">
              <a:buNone/>
            </a:pPr>
            <a:r>
              <a:rPr lang="ru-RU" sz="2800" dirty="0" smtClean="0"/>
              <a:t>	Полученная </a:t>
            </a:r>
            <a:r>
              <a:rPr lang="ru-RU" sz="2800" dirty="0"/>
              <a:t>сеть визуализирует исторические тенденции культурных центров, выходя за рамки конкретных событий и узких временных интервалов.</a:t>
            </a:r>
          </a:p>
          <a:p>
            <a:pPr marL="0" indent="0" algn="just">
              <a:buNone/>
            </a:pP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071587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9848" y="484631"/>
            <a:ext cx="10058400" cy="1823139"/>
          </a:xfrm>
        </p:spPr>
        <p:txBody>
          <a:bodyPr>
            <a:normAutofit/>
          </a:bodyPr>
          <a:lstStyle/>
          <a:p>
            <a:r>
              <a:rPr lang="ru-RU" dirty="0" smtClean="0"/>
              <a:t>Данные: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9848" y="2014910"/>
            <a:ext cx="10058400" cy="4326896"/>
          </a:xfrm>
        </p:spPr>
        <p:txBody>
          <a:bodyPr>
            <a:normAutofit/>
          </a:bodyPr>
          <a:lstStyle/>
          <a:p>
            <a:pPr algn="just"/>
            <a:r>
              <a:rPr lang="en-US" b="1" dirty="0" smtClean="0"/>
              <a:t> </a:t>
            </a:r>
            <a:r>
              <a:rPr lang="en-US" sz="2400" b="1" dirty="0" smtClean="0"/>
              <a:t>Freebase.com  (FB</a:t>
            </a:r>
            <a:r>
              <a:rPr lang="en-US" sz="2400" b="1" dirty="0"/>
              <a:t>) </a:t>
            </a:r>
            <a:r>
              <a:rPr lang="en-US" sz="2400" dirty="0"/>
              <a:t>- </a:t>
            </a:r>
            <a:r>
              <a:rPr lang="en-US" dirty="0"/>
              <a:t>is a large Google-owned knowledge base. Freebase stores information in structured graph format, with data from a variety of sources, including Wikipedia, the Internet Movie Database (IMDb), and others. Taking individuals into account that include full birth and death date as well as location </a:t>
            </a:r>
            <a:r>
              <a:rPr lang="en-US" dirty="0" smtClean="0"/>
              <a:t>information</a:t>
            </a:r>
            <a:r>
              <a:rPr lang="en-US" dirty="0"/>
              <a:t>.</a:t>
            </a:r>
            <a:endParaRPr lang="en-US" dirty="0" smtClean="0"/>
          </a:p>
          <a:p>
            <a:pPr algn="just"/>
            <a:r>
              <a:rPr lang="en-US" sz="2400" b="1" dirty="0"/>
              <a:t>T</a:t>
            </a:r>
            <a:r>
              <a:rPr lang="en-US" sz="2400" b="1" dirty="0" smtClean="0"/>
              <a:t>he </a:t>
            </a:r>
            <a:r>
              <a:rPr lang="en-US" sz="2400" b="1" dirty="0"/>
              <a:t>General Artist Lexicon (AKL) </a:t>
            </a:r>
            <a:r>
              <a:rPr lang="en-US" sz="2400" dirty="0" smtClean="0"/>
              <a:t>- </a:t>
            </a:r>
            <a:r>
              <a:rPr lang="en-US" dirty="0"/>
              <a:t>is the most comprehensive scholarly artist lexicon in existence. The originally provided  extract contained about 1.1 million XML files, i.e. one file per individual, including an internal ID, a label name, variant names, professional specializations, birth and death information, as well as (dissociated from the latter) countries of activity</a:t>
            </a:r>
            <a:endParaRPr lang="ru-RU" sz="2400" dirty="0"/>
          </a:p>
          <a:p>
            <a:pPr algn="just"/>
            <a:r>
              <a:rPr lang="en-US" sz="2400" b="1" dirty="0"/>
              <a:t>T</a:t>
            </a:r>
            <a:r>
              <a:rPr lang="en-US" sz="2400" b="1" dirty="0" smtClean="0"/>
              <a:t>he </a:t>
            </a:r>
            <a:r>
              <a:rPr lang="en-US" sz="2400" b="1" dirty="0"/>
              <a:t>Getty Union List of Artist Names (ULAN</a:t>
            </a:r>
            <a:r>
              <a:rPr lang="en-US" sz="2400" b="1" dirty="0" smtClean="0"/>
              <a:t>) </a:t>
            </a:r>
            <a:r>
              <a:rPr lang="en-US" sz="2400" dirty="0" smtClean="0"/>
              <a:t>- </a:t>
            </a:r>
            <a:r>
              <a:rPr lang="en-US" dirty="0"/>
              <a:t> is a controlled vocabulary that, similar to the AKL, is used as a cataloging and retrieval aid in art research.</a:t>
            </a:r>
            <a:endParaRPr lang="ru-RU" sz="2400" dirty="0"/>
          </a:p>
          <a:p>
            <a:pPr marL="0" indent="0" algn="just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2340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8622" y="381393"/>
            <a:ext cx="10058400" cy="545691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+mn-lt"/>
              </a:rPr>
              <a:t>Data from 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 smtClean="0">
                <a:latin typeface="+mn-lt"/>
              </a:rPr>
              <a:t>AKL  </a:t>
            </a:r>
            <a:endParaRPr lang="ru-RU" sz="2800" dirty="0">
              <a:latin typeface="+mn-lt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  <a:p>
            <a:endParaRPr lang="ru-RU" dirty="0"/>
          </a:p>
        </p:txBody>
      </p:sp>
      <p:pic>
        <p:nvPicPr>
          <p:cNvPr id="4" name="Объект 3"/>
          <p:cNvPicPr>
            <a:picLocks noChangeAspect="1"/>
          </p:cNvPicPr>
          <p:nvPr/>
        </p:nvPicPr>
        <p:blipFill rotWithShape="1">
          <a:blip r:embed="rId2"/>
          <a:srcRect t="16793" r="1501" b="10121"/>
          <a:stretch/>
        </p:blipFill>
        <p:spPr>
          <a:xfrm>
            <a:off x="208495" y="1030323"/>
            <a:ext cx="11781105" cy="49146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3538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343" t="22967" r="4177" b="35088"/>
          <a:stretch/>
        </p:blipFill>
        <p:spPr>
          <a:xfrm>
            <a:off x="267970" y="2081440"/>
            <a:ext cx="11829142" cy="29840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267970" y="5065478"/>
            <a:ext cx="116125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(</a:t>
            </a:r>
            <a:r>
              <a:rPr lang="en-US" dirty="0" smtClean="0"/>
              <a:t>1A</a:t>
            </a:r>
            <a:r>
              <a:rPr lang="ru-RU" dirty="0"/>
              <a:t>) </a:t>
            </a:r>
            <a:r>
              <a:rPr lang="en-US" dirty="0" smtClean="0"/>
              <a:t>Notable</a:t>
            </a:r>
            <a:r>
              <a:rPr lang="ru-RU" dirty="0" smtClean="0"/>
              <a:t> </a:t>
            </a:r>
            <a:r>
              <a:rPr lang="en-US" dirty="0" smtClean="0"/>
              <a:t>individuals </a:t>
            </a:r>
            <a:r>
              <a:rPr lang="en-US" dirty="0"/>
              <a:t>with birth and death locations, alive in a given year from 1 to </a:t>
            </a:r>
            <a:r>
              <a:rPr lang="en-US" dirty="0" smtClean="0"/>
              <a:t>2012</a:t>
            </a:r>
            <a:r>
              <a:rPr lang="ru-RU" dirty="0" smtClean="0"/>
              <a:t> </a:t>
            </a:r>
            <a:r>
              <a:rPr lang="en-US" dirty="0" smtClean="0"/>
              <a:t>CE,</a:t>
            </a:r>
            <a:r>
              <a:rPr lang="ru-RU" dirty="0" smtClean="0"/>
              <a:t> </a:t>
            </a:r>
            <a:r>
              <a:rPr lang="en-US" dirty="0"/>
              <a:t>for the FB, </a:t>
            </a:r>
            <a:r>
              <a:rPr lang="en-US" dirty="0" smtClean="0"/>
              <a:t>AKL</a:t>
            </a:r>
            <a:r>
              <a:rPr lang="en-US" dirty="0"/>
              <a:t>, and ULAN databases shown together with the </a:t>
            </a:r>
            <a:r>
              <a:rPr lang="en-US" dirty="0" smtClean="0"/>
              <a:t>estimated</a:t>
            </a:r>
            <a:r>
              <a:rPr lang="ru-RU" dirty="0" smtClean="0"/>
              <a:t> </a:t>
            </a:r>
            <a:r>
              <a:rPr lang="en-US" dirty="0" smtClean="0"/>
              <a:t>world </a:t>
            </a:r>
            <a:r>
              <a:rPr lang="en-US" dirty="0"/>
              <a:t>population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773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4566" t="18799" r="21777" b="56175"/>
          <a:stretch/>
        </p:blipFill>
        <p:spPr>
          <a:xfrm>
            <a:off x="290285" y="1262743"/>
            <a:ext cx="11713029" cy="30714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934357" y="4605673"/>
            <a:ext cx="11068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(</a:t>
            </a:r>
            <a:r>
              <a:rPr lang="en-US" sz="2400" dirty="0"/>
              <a:t>1</a:t>
            </a:r>
            <a:r>
              <a:rPr lang="ru-RU" sz="2400" dirty="0"/>
              <a:t>B) </a:t>
            </a:r>
            <a:r>
              <a:rPr lang="en-US" dirty="0"/>
              <a:t>Demographic life table for FB indicating death age frequency </a:t>
            </a:r>
            <a:r>
              <a:rPr lang="en-US" dirty="0" smtClean="0"/>
              <a:t>from</a:t>
            </a:r>
            <a:r>
              <a:rPr lang="ru-RU" dirty="0" smtClean="0"/>
              <a:t> </a:t>
            </a:r>
            <a:r>
              <a:rPr lang="en-US" dirty="0" smtClean="0"/>
              <a:t>1500 </a:t>
            </a:r>
            <a:r>
              <a:rPr lang="en-US" dirty="0"/>
              <a:t>to 2012 CE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82040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814" t="20982" r="59036" b="14137"/>
          <a:stretch/>
        </p:blipFill>
        <p:spPr>
          <a:xfrm>
            <a:off x="522515" y="645884"/>
            <a:ext cx="4963886" cy="47461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2143" t="17807" r="58479" b="12351"/>
          <a:stretch/>
        </p:blipFill>
        <p:spPr>
          <a:xfrm>
            <a:off x="6183084" y="108855"/>
            <a:ext cx="5123543" cy="51090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725713" y="5392055"/>
            <a:ext cx="48913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(</a:t>
            </a:r>
            <a:r>
              <a:rPr lang="en-US" dirty="0" smtClean="0"/>
              <a:t>1</a:t>
            </a:r>
            <a:r>
              <a:rPr lang="ru-RU" dirty="0" smtClean="0"/>
              <a:t>С) </a:t>
            </a:r>
            <a:r>
              <a:rPr lang="en-US" dirty="0"/>
              <a:t>Birth-death scatter plot </a:t>
            </a:r>
            <a:r>
              <a:rPr lang="en-US" dirty="0" smtClean="0"/>
              <a:t>for</a:t>
            </a:r>
            <a:r>
              <a:rPr lang="ru-RU" dirty="0" smtClean="0"/>
              <a:t> </a:t>
            </a:r>
            <a:r>
              <a:rPr lang="en-US" dirty="0" smtClean="0"/>
              <a:t>locations </a:t>
            </a:r>
            <a:r>
              <a:rPr lang="en-US" dirty="0"/>
              <a:t>in FB, cumulated over all time with outliers colored as birth </a:t>
            </a:r>
            <a:r>
              <a:rPr lang="en-US" dirty="0" smtClean="0"/>
              <a:t>sources</a:t>
            </a:r>
            <a:r>
              <a:rPr lang="ru-RU" dirty="0" smtClean="0"/>
              <a:t> </a:t>
            </a:r>
            <a:r>
              <a:rPr lang="en-US" dirty="0" smtClean="0"/>
              <a:t>(blue</a:t>
            </a:r>
            <a:r>
              <a:rPr lang="en-US" dirty="0"/>
              <a:t>) and death attractors (red)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6183084" y="5217884"/>
            <a:ext cx="60089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(</a:t>
            </a:r>
            <a:r>
              <a:rPr lang="en-US" dirty="0" smtClean="0"/>
              <a:t>1</a:t>
            </a:r>
            <a:r>
              <a:rPr lang="ru-RU" dirty="0" smtClean="0"/>
              <a:t>D) </a:t>
            </a:r>
            <a:r>
              <a:rPr lang="en-US" dirty="0"/>
              <a:t>Illustration of birth-death flows of</a:t>
            </a:r>
          </a:p>
          <a:p>
            <a:r>
              <a:rPr lang="en-US" dirty="0"/>
              <a:t>antiquarians in the 18th century, based on the Winckelmann Corpus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birth sources</a:t>
            </a:r>
            <a:r>
              <a:rPr lang="ru-RU" dirty="0"/>
              <a:t> </a:t>
            </a:r>
            <a:r>
              <a:rPr lang="en-US" dirty="0"/>
              <a:t>(blue) and death attractors (red)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1679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53235" t="17609" r="6495" b="13839"/>
          <a:stretch/>
        </p:blipFill>
        <p:spPr>
          <a:xfrm rot="16200000">
            <a:off x="519511" y="1293753"/>
            <a:ext cx="5052046" cy="48351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12740" t="18006" r="46766" b="13740"/>
          <a:stretch/>
        </p:blipFill>
        <p:spPr>
          <a:xfrm rot="16200000">
            <a:off x="5753554" y="1317511"/>
            <a:ext cx="5052048" cy="47876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627969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 smtClean="0"/>
              <a:t>Визуализация динамики сети рождений и смертей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79622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science.sciencemag.org/content/suppl/2014/07/30/345.6196.558.DC1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(</a:t>
            </a:r>
            <a:r>
              <a:rPr lang="ru-RU" dirty="0" smtClean="0"/>
              <a:t>К сожалению, </a:t>
            </a:r>
            <a:r>
              <a:rPr lang="en-US" dirty="0" smtClean="0"/>
              <a:t>GitHub </a:t>
            </a:r>
            <a:r>
              <a:rPr lang="ru-RU" dirty="0" smtClean="0"/>
              <a:t>не позволяет загрузить презентацию с роликом из-за большого размера. Поэтому оставляю ссылку на страницу, где можно его скачать)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925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Дерево">
  <a:themeElements>
    <a:clrScheme name="Дерев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Дерево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Дерево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TM02900688[[fn=Аспект]]</Template>
  <TotalTime>786</TotalTime>
  <Words>577</Words>
  <Application>Microsoft Office PowerPoint</Application>
  <PresentationFormat>Широкоэкранный</PresentationFormat>
  <Paragraphs>36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13</vt:i4>
      </vt:variant>
    </vt:vector>
  </HeadingPairs>
  <TitlesOfParts>
    <vt:vector size="27" baseType="lpstr">
      <vt:lpstr>AdvTT0e2ecae1.I</vt:lpstr>
      <vt:lpstr>AdvTT9a5695f7</vt:lpstr>
      <vt:lpstr>AdvTT9a5695f7+20</vt:lpstr>
      <vt:lpstr>AdvTTf99636c8.B</vt:lpstr>
      <vt:lpstr>Calibri</vt:lpstr>
      <vt:lpstr>Calibri Light</vt:lpstr>
      <vt:lpstr>Cambria</vt:lpstr>
      <vt:lpstr>Rockwell</vt:lpstr>
      <vt:lpstr>Rockwell Condensed</vt:lpstr>
      <vt:lpstr>Wingdings</vt:lpstr>
      <vt:lpstr>Wingdings 2</vt:lpstr>
      <vt:lpstr>HDOfficeLightV0</vt:lpstr>
      <vt:lpstr>1_HDOfficeLightV0</vt:lpstr>
      <vt:lpstr>Дерево</vt:lpstr>
      <vt:lpstr>Сетевая структура истории культуры</vt:lpstr>
      <vt:lpstr>Презентация PowerPoint</vt:lpstr>
      <vt:lpstr>Данные:</vt:lpstr>
      <vt:lpstr>Data from  AKL  </vt:lpstr>
      <vt:lpstr>Презентация PowerPoint</vt:lpstr>
      <vt:lpstr>Презентация PowerPoint</vt:lpstr>
      <vt:lpstr>Презентация PowerPoint</vt:lpstr>
      <vt:lpstr>Визуализация динамики сети рождений и смертей</vt:lpstr>
      <vt:lpstr>Презентация PowerPoint</vt:lpstr>
      <vt:lpstr>Презентация PowerPoint</vt:lpstr>
      <vt:lpstr>Презентация PowerPoint</vt:lpstr>
      <vt:lpstr>достоинства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network framework of cultural history</dc:title>
  <dc:creator>Пользователь</dc:creator>
  <cp:lastModifiedBy>Пользователь</cp:lastModifiedBy>
  <cp:revision>45</cp:revision>
  <dcterms:created xsi:type="dcterms:W3CDTF">2018-05-04T09:38:30Z</dcterms:created>
  <dcterms:modified xsi:type="dcterms:W3CDTF">2018-06-15T17:19:48Z</dcterms:modified>
</cp:coreProperties>
</file>

<file path=docProps/thumbnail.jpeg>
</file>